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57" r:id="rId4"/>
    <p:sldId id="268" r:id="rId5"/>
    <p:sldId id="281" r:id="rId6"/>
    <p:sldId id="264" r:id="rId7"/>
    <p:sldId id="265" r:id="rId8"/>
    <p:sldId id="263" r:id="rId9"/>
    <p:sldId id="280" r:id="rId10"/>
    <p:sldId id="270" r:id="rId11"/>
    <p:sldId id="271" r:id="rId12"/>
    <p:sldId id="267" r:id="rId13"/>
    <p:sldId id="258" r:id="rId14"/>
    <p:sldId id="273" r:id="rId15"/>
    <p:sldId id="278" r:id="rId16"/>
    <p:sldId id="283" r:id="rId17"/>
    <p:sldId id="274" r:id="rId18"/>
    <p:sldId id="275" r:id="rId19"/>
    <p:sldId id="276" r:id="rId20"/>
    <p:sldId id="277" r:id="rId21"/>
    <p:sldId id="284" r:id="rId22"/>
    <p:sldId id="261" r:id="rId23"/>
    <p:sldId id="285" r:id="rId24"/>
    <p:sldId id="279" r:id="rId25"/>
    <p:sldId id="282" r:id="rId26"/>
    <p:sldId id="259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7/16/2017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7/16/2017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Batallas en la Mente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Dra. Emma de Sosa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4433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Mente (Lado Izquierdo del cerebro)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0938" y="2242159"/>
            <a:ext cx="10132395" cy="4208745"/>
          </a:xfrm>
        </p:spPr>
        <p:txBody>
          <a:bodyPr>
            <a:noAutofit/>
          </a:bodyPr>
          <a:lstStyle/>
          <a:p>
            <a:r>
              <a:rPr lang="es-HN" sz="2800" b="1" dirty="0" smtClean="0"/>
              <a:t>Es el sitio más vulnerable del Ser Humano</a:t>
            </a:r>
          </a:p>
          <a:p>
            <a:r>
              <a:rPr lang="es-HN" sz="2800" b="1" dirty="0" smtClean="0"/>
              <a:t>Siempre está bajo disputa (Luz / Tinieblas)</a:t>
            </a:r>
          </a:p>
          <a:p>
            <a:endParaRPr lang="es-HN" sz="2800" b="1" dirty="0"/>
          </a:p>
          <a:p>
            <a:r>
              <a:rPr lang="es-HN" sz="2800" b="1" dirty="0"/>
              <a:t>L</a:t>
            </a:r>
            <a:r>
              <a:rPr lang="es-HN" sz="2800" b="1" dirty="0" smtClean="0"/>
              <a:t>a mente necesita entrar en un proceso de 4 etapas:</a:t>
            </a:r>
          </a:p>
          <a:p>
            <a:r>
              <a:rPr lang="es-HN" sz="2800" b="1" dirty="0" smtClean="0"/>
              <a:t>Arrepentirse</a:t>
            </a:r>
          </a:p>
          <a:p>
            <a:r>
              <a:rPr lang="es-HN" sz="2800" b="1" dirty="0" smtClean="0"/>
              <a:t>Renovarse</a:t>
            </a:r>
          </a:p>
          <a:p>
            <a:r>
              <a:rPr lang="es-HN" sz="2800" b="1" dirty="0" smtClean="0"/>
              <a:t>Transformarse</a:t>
            </a:r>
          </a:p>
          <a:p>
            <a:r>
              <a:rPr lang="es-HN" sz="2800" b="1" dirty="0" smtClean="0"/>
              <a:t>La Mente de Cristo</a:t>
            </a:r>
          </a:p>
          <a:p>
            <a:endParaRPr lang="es-HN" sz="3200" b="1" dirty="0"/>
          </a:p>
        </p:txBody>
      </p:sp>
    </p:spTree>
    <p:extLst>
      <p:ext uri="{BB962C8B-B14F-4D97-AF65-F5344CB8AC3E}">
        <p14:creationId xmlns:p14="http://schemas.microsoft.com/office/powerpoint/2010/main" val="3299027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Arrepentirse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3672" y="2603500"/>
            <a:ext cx="10036595" cy="3416300"/>
          </a:xfrm>
        </p:spPr>
        <p:txBody>
          <a:bodyPr>
            <a:normAutofit fontScale="92500" lnSpcReduction="20000"/>
          </a:bodyPr>
          <a:lstStyle/>
          <a:p>
            <a:r>
              <a:rPr lang="es-HN" sz="3200" b="1" dirty="0"/>
              <a:t>Jesús dijo: Arrepentíos porque el Gobierno de Dios ya está aquí</a:t>
            </a:r>
          </a:p>
          <a:p>
            <a:r>
              <a:rPr lang="es-HN" sz="3200" b="1" dirty="0"/>
              <a:t>El Reino (Gobierno de Dios) comienza en la </a:t>
            </a:r>
            <a:r>
              <a:rPr lang="es-HN" sz="3200" b="1" dirty="0" smtClean="0"/>
              <a:t>mente</a:t>
            </a:r>
          </a:p>
          <a:p>
            <a:r>
              <a:rPr lang="es-HN" sz="3200" b="1" dirty="0" smtClean="0"/>
              <a:t>El Reino es Poder</a:t>
            </a:r>
          </a:p>
          <a:p>
            <a:endParaRPr lang="es-HN" sz="3200" b="1" dirty="0"/>
          </a:p>
          <a:p>
            <a:r>
              <a:rPr lang="es-HN" sz="3200" b="1" dirty="0" smtClean="0">
                <a:solidFill>
                  <a:srgbClr val="C00000"/>
                </a:solidFill>
              </a:rPr>
              <a:t>El arrepentimiento es del corazón, esto produce un nuevo corazón dado por Dios.</a:t>
            </a:r>
            <a:endParaRPr lang="es-HN" sz="3200" b="1" dirty="0">
              <a:solidFill>
                <a:srgbClr val="C00000"/>
              </a:solidFill>
            </a:endParaRP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732799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Hechos 8:22 (Pedro a Simón el Mago)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3314700"/>
            <a:ext cx="8825659" cy="3416300"/>
          </a:xfrm>
        </p:spPr>
        <p:txBody>
          <a:bodyPr>
            <a:normAutofit/>
          </a:bodyPr>
          <a:lstStyle/>
          <a:p>
            <a:r>
              <a:rPr lang="es-HN" sz="2800" b="1" baseline="30000" dirty="0"/>
              <a:t>22 </a:t>
            </a:r>
            <a:r>
              <a:rPr lang="es-HN" sz="2800" b="1" dirty="0"/>
              <a:t>Arrepiéntete, pues, de esta tu maldad, y ruega a Dios, si quizá te sea perdonado el pensamiento de tu corazón;</a:t>
            </a:r>
          </a:p>
        </p:txBody>
      </p:sp>
    </p:spTree>
    <p:extLst>
      <p:ext uri="{BB962C8B-B14F-4D97-AF65-F5344CB8AC3E}">
        <p14:creationId xmlns:p14="http://schemas.microsoft.com/office/powerpoint/2010/main" val="1931261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Renovarse (Efesios 4:22-24)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8620" y="2442575"/>
            <a:ext cx="10061647" cy="4083485"/>
          </a:xfrm>
        </p:spPr>
        <p:txBody>
          <a:bodyPr>
            <a:normAutofit/>
          </a:bodyPr>
          <a:lstStyle/>
          <a:p>
            <a:r>
              <a:rPr lang="es-HN" sz="2800" b="1" baseline="30000" dirty="0"/>
              <a:t>22 </a:t>
            </a:r>
            <a:r>
              <a:rPr lang="es-HN" sz="2800" b="1" dirty="0"/>
              <a:t>En cuanto a la pasada manera de vivir, despojaos del viejo hombre</a:t>
            </a:r>
            <a:r>
              <a:rPr lang="es-HN" sz="2800" b="1" dirty="0" smtClean="0"/>
              <a:t>, que </a:t>
            </a:r>
            <a:r>
              <a:rPr lang="es-HN" sz="2800" b="1" dirty="0"/>
              <a:t>está viciado conforme a los deseos engañosos,</a:t>
            </a:r>
          </a:p>
          <a:p>
            <a:r>
              <a:rPr lang="es-HN" sz="2800" b="1" baseline="30000" dirty="0"/>
              <a:t>23 </a:t>
            </a:r>
            <a:r>
              <a:rPr lang="es-HN" sz="2800" b="1" dirty="0"/>
              <a:t>y renovaos en el espíritu de vuestra mente,</a:t>
            </a:r>
          </a:p>
          <a:p>
            <a:r>
              <a:rPr lang="es-HN" sz="2800" b="1" baseline="30000" dirty="0"/>
              <a:t>24 </a:t>
            </a:r>
            <a:r>
              <a:rPr lang="es-HN" sz="2800" b="1" dirty="0"/>
              <a:t>y vestíos del nuevo hombre, creado según Dios en la justicia y santidad de la verdad</a:t>
            </a:r>
            <a:r>
              <a:rPr lang="es-HN" sz="2800" b="1" dirty="0" smtClean="0"/>
              <a:t>.</a:t>
            </a:r>
          </a:p>
          <a:p>
            <a:endParaRPr lang="es-HN" sz="2800" b="1" dirty="0"/>
          </a:p>
          <a:p>
            <a:r>
              <a:rPr lang="es-HN" sz="2800" b="1" dirty="0" smtClean="0">
                <a:solidFill>
                  <a:srgbClr val="C00000"/>
                </a:solidFill>
              </a:rPr>
              <a:t>La Renovación es voluntaria, de la mente</a:t>
            </a:r>
            <a:endParaRPr lang="es-HN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103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Transformarse (Romanos 12:2)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5886" y="2367419"/>
            <a:ext cx="10199781" cy="3652381"/>
          </a:xfrm>
        </p:spPr>
        <p:txBody>
          <a:bodyPr>
            <a:normAutofit/>
          </a:bodyPr>
          <a:lstStyle/>
          <a:p>
            <a:r>
              <a:rPr lang="es-HN" sz="2800" b="1" baseline="30000" dirty="0"/>
              <a:t>2 </a:t>
            </a:r>
            <a:r>
              <a:rPr lang="es-HN" sz="2800" b="1" dirty="0"/>
              <a:t>No os conforméis a este siglo, sino transformaos por medio de la renovación de vuestro entendimiento, para que comprobéis cuál sea la buena voluntad de Dios, agradable y perfecta</a:t>
            </a:r>
            <a:r>
              <a:rPr lang="es-HN" sz="2800" b="1" dirty="0" smtClean="0"/>
              <a:t>.</a:t>
            </a:r>
          </a:p>
          <a:p>
            <a:endParaRPr lang="es-HN" sz="2800" b="1" dirty="0"/>
          </a:p>
          <a:p>
            <a:r>
              <a:rPr lang="es-HN" sz="2800" b="1" dirty="0" smtClean="0">
                <a:solidFill>
                  <a:srgbClr val="C00000"/>
                </a:solidFill>
              </a:rPr>
              <a:t>Un acto voluntario que logramos cada día. Mediante la revelación de SU Palabra</a:t>
            </a:r>
            <a:endParaRPr lang="es-HN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517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Mente de Cristo (1 Corintios 2:16)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250" y="2603500"/>
            <a:ext cx="10007483" cy="3416300"/>
          </a:xfrm>
        </p:spPr>
        <p:txBody>
          <a:bodyPr>
            <a:normAutofit fontScale="92500" lnSpcReduction="20000"/>
          </a:bodyPr>
          <a:lstStyle/>
          <a:p>
            <a:r>
              <a:rPr lang="es-HN" sz="3200" b="1" baseline="30000" dirty="0"/>
              <a:t>16 </a:t>
            </a:r>
            <a:r>
              <a:rPr lang="es-HN" sz="3200" b="1" dirty="0"/>
              <a:t>Porque ¿quién conoció la mente del Señor? ¿Quién le instruirá? Mas nosotros tenemos la mente de Cristo</a:t>
            </a:r>
            <a:r>
              <a:rPr lang="es-HN" sz="3200" b="1" dirty="0" smtClean="0"/>
              <a:t>.</a:t>
            </a:r>
          </a:p>
          <a:p>
            <a:endParaRPr lang="es-HN" sz="3200" b="1" dirty="0"/>
          </a:p>
          <a:p>
            <a:r>
              <a:rPr lang="es-HN" sz="3200" b="1" dirty="0" smtClean="0">
                <a:solidFill>
                  <a:srgbClr val="C00000"/>
                </a:solidFill>
              </a:rPr>
              <a:t>Una Verdad posicional hacia la cual nos dirigimos.  Relacionada con la plenitud de la Palabra revelada morando en nosotros, por la cual actuamos.</a:t>
            </a:r>
          </a:p>
          <a:p>
            <a:endParaRPr lang="es-HN" sz="3200" b="1" dirty="0">
              <a:solidFill>
                <a:srgbClr val="FF0000"/>
              </a:solidFill>
            </a:endParaRPr>
          </a:p>
          <a:p>
            <a:endParaRPr lang="es-HN" sz="3200" b="1" dirty="0"/>
          </a:p>
        </p:txBody>
      </p:sp>
    </p:spTree>
    <p:extLst>
      <p:ext uri="{BB962C8B-B14F-4D97-AF65-F5344CB8AC3E}">
        <p14:creationId xmlns:p14="http://schemas.microsoft.com/office/powerpoint/2010/main" val="1897084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Dardos de Fuego del Maligno</a:t>
            </a:r>
            <a:endParaRPr lang="es-H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4193" y="2603500"/>
            <a:ext cx="9803008" cy="3972664"/>
          </a:xfrm>
        </p:spPr>
        <p:txBody>
          <a:bodyPr>
            <a:normAutofit/>
          </a:bodyPr>
          <a:lstStyle/>
          <a:p>
            <a:r>
              <a:rPr lang="es-HN" sz="2800" b="1" dirty="0">
                <a:solidFill>
                  <a:schemeClr val="tx1"/>
                </a:solidFill>
              </a:rPr>
              <a:t>Mientras estamos en el proceso, el enemigo no se queda quieto</a:t>
            </a:r>
          </a:p>
          <a:p>
            <a:r>
              <a:rPr lang="es-HN" sz="2800" b="1" dirty="0">
                <a:solidFill>
                  <a:schemeClr val="tx1"/>
                </a:solidFill>
              </a:rPr>
              <a:t>Tratará de enviar dardos de fuego contra nosotros</a:t>
            </a:r>
          </a:p>
          <a:p>
            <a:r>
              <a:rPr lang="es-HN" sz="2800" b="1" dirty="0">
                <a:solidFill>
                  <a:schemeClr val="tx1"/>
                </a:solidFill>
              </a:rPr>
              <a:t>Estos son pensamientos dirigidos a la mente para </a:t>
            </a:r>
            <a:r>
              <a:rPr lang="es-HN" sz="2800" b="1" dirty="0" smtClean="0">
                <a:solidFill>
                  <a:schemeClr val="tx1"/>
                </a:solidFill>
              </a:rPr>
              <a:t>destruir</a:t>
            </a:r>
          </a:p>
          <a:p>
            <a:r>
              <a:rPr lang="es-HN" sz="2800" b="1" dirty="0" smtClean="0">
                <a:solidFill>
                  <a:schemeClr val="tx1"/>
                </a:solidFill>
              </a:rPr>
              <a:t>Así lo hizo con la mujer en el Huerto</a:t>
            </a:r>
          </a:p>
          <a:p>
            <a:r>
              <a:rPr lang="es-HN" sz="2800" b="1" dirty="0" smtClean="0">
                <a:solidFill>
                  <a:schemeClr val="tx1"/>
                </a:solidFill>
              </a:rPr>
              <a:t>Intentó hacerlo con Jesús en el desierto</a:t>
            </a:r>
            <a:endParaRPr lang="es-H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144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Dardos de Fuego del Maligno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3672" y="2179529"/>
            <a:ext cx="11047956" cy="4559474"/>
          </a:xfrm>
        </p:spPr>
        <p:txBody>
          <a:bodyPr>
            <a:noAutofit/>
          </a:bodyPr>
          <a:lstStyle/>
          <a:p>
            <a:r>
              <a:rPr lang="es-HN" sz="2400" b="1" dirty="0" smtClean="0"/>
              <a:t>1.</a:t>
            </a:r>
            <a:r>
              <a:rPr lang="es-HN" sz="2400" b="1" dirty="0"/>
              <a:t> No necesito a nadie.</a:t>
            </a:r>
            <a:br>
              <a:rPr lang="es-HN" sz="2400" b="1" dirty="0"/>
            </a:br>
            <a:r>
              <a:rPr lang="es-HN" sz="2400" b="1" dirty="0"/>
              <a:t>2. No puedo confiar en </a:t>
            </a:r>
            <a:r>
              <a:rPr lang="es-HN" sz="2400" b="1" dirty="0" smtClean="0"/>
              <a:t>nadie.</a:t>
            </a:r>
            <a:r>
              <a:rPr lang="es-HN" sz="2400" b="1" dirty="0"/>
              <a:t/>
            </a:r>
            <a:br>
              <a:rPr lang="es-HN" sz="2400" b="1" dirty="0"/>
            </a:br>
            <a:r>
              <a:rPr lang="es-HN" sz="2400" b="1" dirty="0"/>
              <a:t>3. Si yo no estoy en control, algo malo ocurrirá.</a:t>
            </a:r>
            <a:br>
              <a:rPr lang="es-HN" sz="2400" b="1" dirty="0"/>
            </a:br>
            <a:r>
              <a:rPr lang="es-HN" sz="2400" b="1" dirty="0"/>
              <a:t>4. Soy una </a:t>
            </a:r>
            <a:r>
              <a:rPr lang="es-HN" sz="2400" b="1" dirty="0" smtClean="0"/>
              <a:t>víctima, se quieren aprovechar de mi.</a:t>
            </a:r>
            <a:r>
              <a:rPr lang="es-HN" sz="2400" b="1" dirty="0"/>
              <a:t/>
            </a:r>
            <a:br>
              <a:rPr lang="es-HN" sz="2400" b="1" dirty="0"/>
            </a:br>
            <a:r>
              <a:rPr lang="es-HN" sz="2400" b="1" dirty="0"/>
              <a:t>5. Soy un caso especial.</a:t>
            </a:r>
            <a:br>
              <a:rPr lang="es-HN" sz="2400" b="1" dirty="0"/>
            </a:br>
            <a:r>
              <a:rPr lang="es-HN" sz="2400" b="1" dirty="0"/>
              <a:t>6. Soy superior a otros.</a:t>
            </a:r>
            <a:br>
              <a:rPr lang="es-HN" sz="2400" b="1" dirty="0"/>
            </a:br>
            <a:r>
              <a:rPr lang="es-HN" sz="2400" b="1" dirty="0"/>
              <a:t>7. Si </a:t>
            </a:r>
            <a:r>
              <a:rPr lang="es-HN" sz="2400" b="1" dirty="0" smtClean="0"/>
              <a:t>demuestro mis emociones, </a:t>
            </a:r>
            <a:r>
              <a:rPr lang="es-HN" sz="2400" b="1" dirty="0"/>
              <a:t>seré lastimado.</a:t>
            </a:r>
            <a:br>
              <a:rPr lang="es-HN" sz="2400" b="1" dirty="0"/>
            </a:br>
            <a:r>
              <a:rPr lang="es-HN" sz="2400" b="1" dirty="0"/>
              <a:t>8. Si dejo que otros vean mi </a:t>
            </a:r>
            <a:r>
              <a:rPr lang="es-HN" sz="2400" b="1" dirty="0" smtClean="0"/>
              <a:t>debilidad</a:t>
            </a:r>
            <a:r>
              <a:rPr lang="es-HN" sz="2400" b="1" dirty="0"/>
              <a:t>, </a:t>
            </a:r>
            <a:r>
              <a:rPr lang="es-HN" sz="2400" b="1" dirty="0" smtClean="0"/>
              <a:t>me menospreciarán</a:t>
            </a:r>
            <a:r>
              <a:rPr lang="es-HN" sz="2400" b="1" dirty="0"/>
              <a:t>.</a:t>
            </a:r>
            <a:br>
              <a:rPr lang="es-HN" sz="2400" b="1" dirty="0"/>
            </a:br>
            <a:r>
              <a:rPr lang="es-HN" sz="2400" b="1" dirty="0"/>
              <a:t>9. Soy una persona mala.</a:t>
            </a:r>
            <a:br>
              <a:rPr lang="es-HN" sz="2400" b="1" dirty="0"/>
            </a:br>
            <a:r>
              <a:rPr lang="es-HN" sz="2400" b="1" dirty="0"/>
              <a:t>10. Soy un fracaso en la vida.</a:t>
            </a:r>
            <a:br>
              <a:rPr lang="es-HN" sz="2400" b="1" dirty="0"/>
            </a:br>
            <a:r>
              <a:rPr lang="es-HN" sz="2400" b="1" dirty="0"/>
              <a:t>11. Soy un tonto.</a:t>
            </a:r>
            <a:br>
              <a:rPr lang="es-HN" sz="2400" b="1" dirty="0"/>
            </a:br>
            <a:r>
              <a:rPr lang="es-HN" sz="2400" b="1" dirty="0"/>
              <a:t>12. Soy inútil.</a:t>
            </a:r>
            <a:br>
              <a:rPr lang="es-HN" sz="2400" b="1" dirty="0"/>
            </a:br>
            <a:endParaRPr lang="es-HN" sz="2400" b="1" dirty="0"/>
          </a:p>
        </p:txBody>
      </p:sp>
    </p:spTree>
    <p:extLst>
      <p:ext uri="{BB962C8B-B14F-4D97-AF65-F5344CB8AC3E}">
        <p14:creationId xmlns:p14="http://schemas.microsoft.com/office/powerpoint/2010/main" val="3422922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Dardos de Fuego del Maligno</a:t>
            </a:r>
            <a:endParaRPr lang="es-H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412" y="2242159"/>
            <a:ext cx="10204188" cy="4246323"/>
          </a:xfrm>
        </p:spPr>
        <p:txBody>
          <a:bodyPr>
            <a:noAutofit/>
          </a:bodyPr>
          <a:lstStyle/>
          <a:p>
            <a:r>
              <a:rPr lang="es-HN" sz="2400" b="1" dirty="0" smtClean="0"/>
              <a:t>13</a:t>
            </a:r>
            <a:r>
              <a:rPr lang="es-HN" sz="2400" b="1" dirty="0"/>
              <a:t>. Soy imperfecto en alguna manera.</a:t>
            </a:r>
            <a:br>
              <a:rPr lang="es-HN" sz="2400" b="1" dirty="0"/>
            </a:br>
            <a:r>
              <a:rPr lang="es-HN" sz="2400" b="1" dirty="0"/>
              <a:t>14. No puedo </a:t>
            </a:r>
            <a:r>
              <a:rPr lang="es-HN" sz="2400" b="1" dirty="0" smtClean="0"/>
              <a:t>estar sin Coca Cola, Café, Sexo </a:t>
            </a:r>
            <a:r>
              <a:rPr lang="es-HN" sz="2400" b="1" dirty="0"/>
              <a:t>y/o comida.</a:t>
            </a:r>
            <a:br>
              <a:rPr lang="es-HN" sz="2400" b="1" dirty="0"/>
            </a:br>
            <a:r>
              <a:rPr lang="es-HN" sz="2400" b="1" dirty="0"/>
              <a:t>15. </a:t>
            </a:r>
            <a:r>
              <a:rPr lang="es-HN" sz="2400" b="1" dirty="0" smtClean="0"/>
              <a:t>Tengo que sentirme necesitado por los demás.</a:t>
            </a:r>
            <a:r>
              <a:rPr lang="es-HN" sz="2400" b="1" dirty="0"/>
              <a:t/>
            </a:r>
            <a:br>
              <a:rPr lang="es-HN" sz="2400" b="1" dirty="0"/>
            </a:br>
            <a:r>
              <a:rPr lang="es-HN" sz="2400" b="1" dirty="0"/>
              <a:t>16. Las reglas </a:t>
            </a:r>
            <a:r>
              <a:rPr lang="es-HN" sz="2400" b="1" dirty="0" smtClean="0"/>
              <a:t>son para los demás, no para </a:t>
            </a:r>
            <a:r>
              <a:rPr lang="es-HN" sz="2400" b="1" dirty="0"/>
              <a:t>mí.</a:t>
            </a:r>
            <a:br>
              <a:rPr lang="es-HN" sz="2400" b="1" dirty="0"/>
            </a:br>
            <a:r>
              <a:rPr lang="es-HN" sz="2400" b="1" dirty="0"/>
              <a:t>17. Las personas </a:t>
            </a:r>
            <a:r>
              <a:rPr lang="es-HN" sz="2400" b="1" dirty="0" smtClean="0"/>
              <a:t>están </a:t>
            </a:r>
            <a:r>
              <a:rPr lang="es-HN" sz="2400" b="1" dirty="0"/>
              <a:t>ahí </a:t>
            </a:r>
            <a:r>
              <a:rPr lang="es-HN" sz="2400" b="1" dirty="0" smtClean="0"/>
              <a:t>sólo </a:t>
            </a:r>
            <a:r>
              <a:rPr lang="es-HN" sz="2400" b="1" dirty="0"/>
              <a:t>para ayudarme.</a:t>
            </a:r>
            <a:br>
              <a:rPr lang="es-HN" sz="2400" b="1" dirty="0"/>
            </a:br>
            <a:r>
              <a:rPr lang="es-HN" sz="2400" b="1" dirty="0"/>
              <a:t>18. M</a:t>
            </a:r>
            <a:r>
              <a:rPr lang="es-HN" sz="2400" b="1" dirty="0" smtClean="0"/>
              <a:t>e </a:t>
            </a:r>
            <a:r>
              <a:rPr lang="es-HN" sz="2400" b="1" dirty="0"/>
              <a:t>demuestran </a:t>
            </a:r>
            <a:r>
              <a:rPr lang="es-HN" sz="2400" b="1" dirty="0" smtClean="0"/>
              <a:t>amor </a:t>
            </a:r>
            <a:r>
              <a:rPr lang="es-HN" sz="2400" b="1" dirty="0"/>
              <a:t>dejándome </a:t>
            </a:r>
            <a:r>
              <a:rPr lang="es-HN" sz="2400" b="1" dirty="0" smtClean="0"/>
              <a:t>hacer todo a </a:t>
            </a:r>
            <a:r>
              <a:rPr lang="es-HN" sz="2400" b="1" dirty="0"/>
              <a:t>mi </a:t>
            </a:r>
            <a:r>
              <a:rPr lang="es-HN" sz="2400" b="1" dirty="0" smtClean="0"/>
              <a:t>manera</a:t>
            </a:r>
            <a:r>
              <a:rPr lang="es-HN" sz="2400" b="1" dirty="0"/>
              <a:t>.</a:t>
            </a:r>
            <a:br>
              <a:rPr lang="es-HN" sz="2400" b="1" dirty="0"/>
            </a:br>
            <a:r>
              <a:rPr lang="es-HN" sz="2400" b="1" dirty="0"/>
              <a:t>19. Soy inferior a otros</a:t>
            </a:r>
            <a:r>
              <a:rPr lang="es-HN" sz="2400" b="1" dirty="0" smtClean="0"/>
              <a:t>.  Mi hermano es mejor que yo.</a:t>
            </a:r>
            <a:r>
              <a:rPr lang="es-HN" sz="2400" b="1" dirty="0"/>
              <a:t/>
            </a:r>
            <a:br>
              <a:rPr lang="es-HN" sz="2400" b="1" dirty="0"/>
            </a:br>
            <a:r>
              <a:rPr lang="es-HN" sz="2400" b="1" dirty="0"/>
              <a:t>20. No importa lo </a:t>
            </a:r>
            <a:r>
              <a:rPr lang="es-HN" sz="2400" b="1" dirty="0" smtClean="0"/>
              <a:t>que </a:t>
            </a:r>
            <a:r>
              <a:rPr lang="es-HN" sz="2400" b="1" dirty="0"/>
              <a:t>haga, </a:t>
            </a:r>
            <a:r>
              <a:rPr lang="es-HN" sz="2400" b="1" dirty="0" smtClean="0"/>
              <a:t>nada me va a pasar.                                               21</a:t>
            </a:r>
            <a:r>
              <a:rPr lang="es-HN" sz="2400" b="1" dirty="0"/>
              <a:t>. Todos están contra mí.</a:t>
            </a:r>
            <a:br>
              <a:rPr lang="es-HN" sz="2400" b="1" dirty="0"/>
            </a:br>
            <a:r>
              <a:rPr lang="es-HN" sz="2400" b="1" dirty="0"/>
              <a:t>22. Yo valgo por lo bien que me desempeño</a:t>
            </a:r>
            <a:br>
              <a:rPr lang="es-HN" sz="2400" b="1" dirty="0"/>
            </a:br>
            <a:r>
              <a:rPr lang="es-HN" sz="2400" b="1" dirty="0"/>
              <a:t>23. Si dejo que las personas me conozcan, no les gustaré.</a:t>
            </a:r>
            <a:br>
              <a:rPr lang="es-HN" sz="2400" b="1" dirty="0"/>
            </a:br>
            <a:r>
              <a:rPr lang="es-HN" sz="2400" b="1" dirty="0" smtClean="0"/>
              <a:t>                                       </a:t>
            </a:r>
            <a:endParaRPr lang="es-HN" sz="2400" b="1" dirty="0"/>
          </a:p>
        </p:txBody>
      </p:sp>
    </p:spTree>
    <p:extLst>
      <p:ext uri="{BB962C8B-B14F-4D97-AF65-F5344CB8AC3E}">
        <p14:creationId xmlns:p14="http://schemas.microsoft.com/office/powerpoint/2010/main" val="1993331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Dardos de Fuego del Maligno</a:t>
            </a:r>
            <a:endParaRPr lang="es-H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3568" y="2304790"/>
            <a:ext cx="10078232" cy="4553210"/>
          </a:xfrm>
        </p:spPr>
        <p:txBody>
          <a:bodyPr>
            <a:normAutofit/>
          </a:bodyPr>
          <a:lstStyle/>
          <a:p>
            <a:r>
              <a:rPr lang="es-HN" sz="2400" b="1" dirty="0" smtClean="0"/>
              <a:t>24</a:t>
            </a:r>
            <a:r>
              <a:rPr lang="es-HN" sz="2400" b="1" dirty="0"/>
              <a:t>. Dios realmente no me quiere tanto como </a:t>
            </a:r>
            <a:r>
              <a:rPr lang="es-HN" sz="2400" b="1" dirty="0" smtClean="0"/>
              <a:t>Él </a:t>
            </a:r>
            <a:r>
              <a:rPr lang="es-HN" sz="2400" b="1" dirty="0"/>
              <a:t>ama a </a:t>
            </a:r>
            <a:r>
              <a:rPr lang="es-HN" sz="2400" b="1" dirty="0" smtClean="0"/>
              <a:t>otros.</a:t>
            </a:r>
            <a:r>
              <a:rPr lang="es-HN" sz="2400" b="1" dirty="0"/>
              <a:t/>
            </a:r>
            <a:br>
              <a:rPr lang="es-HN" sz="2400" b="1" dirty="0"/>
            </a:br>
            <a:r>
              <a:rPr lang="es-HN" sz="2400" b="1" dirty="0"/>
              <a:t>25. Dios realmente no está ahí cuando yo lo necesito.</a:t>
            </a:r>
            <a:br>
              <a:rPr lang="es-HN" sz="2400" b="1" dirty="0"/>
            </a:br>
            <a:r>
              <a:rPr lang="es-HN" sz="2400" b="1" dirty="0"/>
              <a:t>26. La vida </a:t>
            </a:r>
            <a:r>
              <a:rPr lang="es-HN" sz="2400" b="1" dirty="0" smtClean="0"/>
              <a:t>es injusta                                                                                  27</a:t>
            </a:r>
            <a:r>
              <a:rPr lang="es-HN" sz="2400" b="1" dirty="0"/>
              <a:t>. No puedo confiar en las personas e</a:t>
            </a:r>
            <a:r>
              <a:rPr lang="es-HN" sz="2400" b="1" dirty="0" smtClean="0"/>
              <a:t>n </a:t>
            </a:r>
            <a:r>
              <a:rPr lang="es-HN" sz="2400" b="1" dirty="0"/>
              <a:t>autoridad.</a:t>
            </a:r>
            <a:br>
              <a:rPr lang="es-HN" sz="2400" b="1" dirty="0"/>
            </a:br>
            <a:r>
              <a:rPr lang="es-HN" sz="2400" b="1" dirty="0"/>
              <a:t>28. No merezco ser feliz.</a:t>
            </a:r>
            <a:br>
              <a:rPr lang="es-HN" sz="2400" b="1" dirty="0"/>
            </a:br>
            <a:r>
              <a:rPr lang="es-HN" sz="2400" b="1" dirty="0"/>
              <a:t>29. </a:t>
            </a:r>
            <a:r>
              <a:rPr lang="es-HN" sz="2400" b="1" dirty="0" smtClean="0"/>
              <a:t>Sé que </a:t>
            </a:r>
            <a:r>
              <a:rPr lang="es-HN" sz="2400" b="1" dirty="0"/>
              <a:t>nunca </a:t>
            </a:r>
            <a:r>
              <a:rPr lang="es-HN" sz="2400" b="1" dirty="0" smtClean="0"/>
              <a:t>podré </a:t>
            </a:r>
            <a:r>
              <a:rPr lang="es-HN" sz="2400" b="1" dirty="0"/>
              <a:t>cambiar, así que ¿para qué tratar?</a:t>
            </a:r>
            <a:br>
              <a:rPr lang="es-HN" sz="2400" b="1" dirty="0"/>
            </a:br>
            <a:r>
              <a:rPr lang="es-HN" sz="2400" b="1" dirty="0"/>
              <a:t>30. El cambio es </a:t>
            </a:r>
            <a:r>
              <a:rPr lang="es-HN" sz="2400" b="1" dirty="0" smtClean="0"/>
              <a:t>malo y doloroso.</a:t>
            </a:r>
            <a:r>
              <a:rPr lang="es-HN" sz="2400" b="1" dirty="0"/>
              <a:t/>
            </a:r>
            <a:br>
              <a:rPr lang="es-HN" sz="2400" b="1" dirty="0"/>
            </a:br>
            <a:r>
              <a:rPr lang="es-HN" sz="2400" b="1" dirty="0"/>
              <a:t>31. Pedir ayuda es una señal de debilidad</a:t>
            </a:r>
            <a:r>
              <a:rPr lang="es-HN" sz="2400" b="1" dirty="0" smtClean="0"/>
              <a:t>.                                                 32</a:t>
            </a:r>
            <a:r>
              <a:rPr lang="es-HN" sz="2400" b="1" dirty="0"/>
              <a:t>. No debería necesitar </a:t>
            </a:r>
            <a:r>
              <a:rPr lang="es-HN" sz="2400" b="1" dirty="0" smtClean="0"/>
              <a:t>ministración de </a:t>
            </a:r>
            <a:r>
              <a:rPr lang="es-HN" sz="2400" b="1" dirty="0"/>
              <a:t>otras </a:t>
            </a:r>
            <a:r>
              <a:rPr lang="es-HN" sz="2400" b="1" dirty="0" smtClean="0"/>
              <a:t>personas.</a:t>
            </a:r>
            <a:r>
              <a:rPr lang="es-HN" sz="2400" b="1" dirty="0"/>
              <a:t/>
            </a:r>
            <a:br>
              <a:rPr lang="es-HN" sz="2400" b="1" dirty="0"/>
            </a:br>
            <a:r>
              <a:rPr lang="es-HN" sz="2400" b="1" dirty="0"/>
              <a:t>33. Dios y yo podemos </a:t>
            </a:r>
            <a:r>
              <a:rPr lang="es-HN" sz="2400" b="1" dirty="0" smtClean="0"/>
              <a:t>sanarnos; eso </a:t>
            </a:r>
            <a:r>
              <a:rPr lang="es-HN" sz="2400" b="1" dirty="0"/>
              <a:t>es todo lo que necesito.</a:t>
            </a:r>
            <a:br>
              <a:rPr lang="es-HN" sz="2400" b="1" dirty="0"/>
            </a:br>
            <a:r>
              <a:rPr lang="es-HN" sz="2400" b="1" dirty="0"/>
              <a:t>34. Si </a:t>
            </a:r>
            <a:r>
              <a:rPr lang="es-HN" sz="2400" b="1" dirty="0" smtClean="0"/>
              <a:t>soy </a:t>
            </a:r>
            <a:r>
              <a:rPr lang="es-HN" sz="2400" b="1" dirty="0"/>
              <a:t>perfecto, las personas me aceptarán.</a:t>
            </a:r>
            <a:br>
              <a:rPr lang="es-HN" sz="2400" b="1" dirty="0"/>
            </a:br>
            <a:endParaRPr lang="es-HN" sz="2400" b="1" dirty="0"/>
          </a:p>
        </p:txBody>
      </p:sp>
    </p:spTree>
    <p:extLst>
      <p:ext uri="{BB962C8B-B14F-4D97-AF65-F5344CB8AC3E}">
        <p14:creationId xmlns:p14="http://schemas.microsoft.com/office/powerpoint/2010/main" val="3072266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Ser Humano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8516" y="2603500"/>
            <a:ext cx="10128684" cy="4010242"/>
          </a:xfrm>
        </p:spPr>
        <p:txBody>
          <a:bodyPr>
            <a:normAutofit lnSpcReduction="10000"/>
          </a:bodyPr>
          <a:lstStyle/>
          <a:p>
            <a:r>
              <a:rPr lang="es-HN" sz="3200" b="1" dirty="0" smtClean="0"/>
              <a:t>Está compuesto de un cuerpo visible</a:t>
            </a:r>
          </a:p>
          <a:p>
            <a:r>
              <a:rPr lang="es-HN" sz="3200" b="1" dirty="0" smtClean="0"/>
              <a:t>Un espíritu invisible</a:t>
            </a:r>
          </a:p>
          <a:p>
            <a:r>
              <a:rPr lang="es-HN" sz="3200" b="1" dirty="0" smtClean="0"/>
              <a:t>Un alma invisible</a:t>
            </a:r>
          </a:p>
          <a:p>
            <a:r>
              <a:rPr lang="es-HN" sz="3200" b="1" dirty="0" smtClean="0"/>
              <a:t>Estos 2 últimos son sobrenaturales, eternos, en esa dimensión no transcurre el tiempo.</a:t>
            </a:r>
          </a:p>
          <a:p>
            <a:r>
              <a:rPr lang="es-HN" sz="3200" b="1" dirty="0" smtClean="0"/>
              <a:t>Por ello, hay marcas antiguas que parecen presentes</a:t>
            </a:r>
            <a:endParaRPr lang="es-HN" sz="3200" b="1" dirty="0"/>
          </a:p>
        </p:txBody>
      </p:sp>
    </p:spTree>
    <p:extLst>
      <p:ext uri="{BB962C8B-B14F-4D97-AF65-F5344CB8AC3E}">
        <p14:creationId xmlns:p14="http://schemas.microsoft.com/office/powerpoint/2010/main" val="8874329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Dardos de Fuego del Maligno</a:t>
            </a:r>
            <a:endParaRPr lang="es-H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3568" y="2379945"/>
            <a:ext cx="10095165" cy="4359058"/>
          </a:xfrm>
        </p:spPr>
        <p:txBody>
          <a:bodyPr>
            <a:normAutofit lnSpcReduction="10000"/>
          </a:bodyPr>
          <a:lstStyle/>
          <a:p>
            <a:r>
              <a:rPr lang="es-HN" sz="2400" b="1" dirty="0" smtClean="0"/>
              <a:t>35</a:t>
            </a:r>
            <a:r>
              <a:rPr lang="es-HN" sz="2400" b="1" dirty="0"/>
              <a:t>. Nunca seré exitoso.</a:t>
            </a:r>
            <a:br>
              <a:rPr lang="es-HN" sz="2400" b="1" dirty="0"/>
            </a:br>
            <a:r>
              <a:rPr lang="es-HN" sz="2400" b="1" dirty="0"/>
              <a:t>36. Estoy completamente solo.</a:t>
            </a:r>
            <a:br>
              <a:rPr lang="es-HN" sz="2400" b="1" dirty="0"/>
            </a:br>
            <a:r>
              <a:rPr lang="es-HN" sz="2400" b="1" dirty="0"/>
              <a:t>37. No me merezco buenas cosas.</a:t>
            </a:r>
            <a:br>
              <a:rPr lang="es-HN" sz="2400" b="1" dirty="0"/>
            </a:br>
            <a:r>
              <a:rPr lang="es-HN" sz="2400" b="1" dirty="0"/>
              <a:t>38. Soy responsable del dolor de otros.</a:t>
            </a:r>
            <a:br>
              <a:rPr lang="es-HN" sz="2400" b="1" dirty="0"/>
            </a:br>
            <a:r>
              <a:rPr lang="es-HN" sz="2400" b="1" dirty="0"/>
              <a:t>39. Cuando cosas malas ocurren, es mi culpa.</a:t>
            </a:r>
            <a:br>
              <a:rPr lang="es-HN" sz="2400" b="1" dirty="0"/>
            </a:br>
            <a:r>
              <a:rPr lang="es-HN" sz="2400" b="1" dirty="0"/>
              <a:t>40. Mis necesidades no son tan importantes como las de otros.</a:t>
            </a:r>
            <a:br>
              <a:rPr lang="es-HN" sz="2400" b="1" dirty="0"/>
            </a:br>
            <a:r>
              <a:rPr lang="es-HN" sz="2400" b="1" dirty="0"/>
              <a:t>41. Soy una desilusión para mi familia, </a:t>
            </a:r>
            <a:r>
              <a:rPr lang="es-HN" sz="2400" b="1" dirty="0" smtClean="0"/>
              <a:t>y para Dios.</a:t>
            </a:r>
            <a:r>
              <a:rPr lang="es-HN" sz="2400" b="1" dirty="0"/>
              <a:t/>
            </a:r>
            <a:br>
              <a:rPr lang="es-HN" sz="2400" b="1" dirty="0"/>
            </a:br>
            <a:r>
              <a:rPr lang="es-HN" sz="2400" b="1" dirty="0"/>
              <a:t>42. Cualquier cosa que haga, </a:t>
            </a:r>
            <a:r>
              <a:rPr lang="es-HN" sz="2400" b="1" dirty="0" smtClean="0"/>
              <a:t>nunca quedaré bien con los demás.</a:t>
            </a:r>
            <a:r>
              <a:rPr lang="es-HN" sz="2400" b="1" dirty="0"/>
              <a:t/>
            </a:r>
            <a:br>
              <a:rPr lang="es-HN" sz="2400" b="1" dirty="0"/>
            </a:br>
            <a:r>
              <a:rPr lang="es-HN" sz="2400" b="1" dirty="0"/>
              <a:t>43. Si me </a:t>
            </a:r>
            <a:r>
              <a:rPr lang="es-HN" sz="2400" b="1" dirty="0" smtClean="0"/>
              <a:t>sano, </a:t>
            </a:r>
            <a:r>
              <a:rPr lang="es-HN" sz="2400" b="1" dirty="0"/>
              <a:t>todos me dejarán</a:t>
            </a:r>
            <a:r>
              <a:rPr lang="es-HN" sz="2400" b="1" dirty="0" smtClean="0"/>
              <a:t>.  Mejor sigo enfermo.</a:t>
            </a:r>
            <a:r>
              <a:rPr lang="es-HN" sz="2400" b="1" dirty="0"/>
              <a:t/>
            </a:r>
            <a:br>
              <a:rPr lang="es-HN" sz="2400" b="1" dirty="0"/>
            </a:br>
            <a:r>
              <a:rPr lang="es-HN" sz="2400" b="1" dirty="0"/>
              <a:t>44. Si me voy, todo se vendrá abajo.</a:t>
            </a:r>
            <a:br>
              <a:rPr lang="es-HN" sz="2400" b="1" dirty="0"/>
            </a:br>
            <a:r>
              <a:rPr lang="es-HN" sz="2400" b="1" dirty="0"/>
              <a:t>45. </a:t>
            </a:r>
            <a:r>
              <a:rPr lang="es-HN" sz="2400" b="1" dirty="0" smtClean="0"/>
              <a:t>Todos me van a abandonar y siempre </a:t>
            </a:r>
            <a:r>
              <a:rPr lang="es-HN" sz="2400" b="1" dirty="0"/>
              <a:t>estaré solo.</a:t>
            </a:r>
          </a:p>
        </p:txBody>
      </p:sp>
    </p:spTree>
    <p:extLst>
      <p:ext uri="{BB962C8B-B14F-4D97-AF65-F5344CB8AC3E}">
        <p14:creationId xmlns:p14="http://schemas.microsoft.com/office/powerpoint/2010/main" val="1399057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LIBRAR LA BATALLA DE LA MENTE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3984" y="2329841"/>
            <a:ext cx="10346498" cy="3689959"/>
          </a:xfrm>
        </p:spPr>
        <p:txBody>
          <a:bodyPr>
            <a:normAutofit/>
          </a:bodyPr>
          <a:lstStyle/>
          <a:p>
            <a:r>
              <a:rPr lang="es-HN" sz="2800" b="1" dirty="0" smtClean="0"/>
              <a:t>Cumplir la Ley de Dios en su primer mandamiento</a:t>
            </a:r>
          </a:p>
          <a:p>
            <a:r>
              <a:rPr lang="es-HN" sz="2800" b="1" dirty="0" smtClean="0"/>
              <a:t>Disciplinar nuestros pensamientos</a:t>
            </a:r>
          </a:p>
          <a:p>
            <a:r>
              <a:rPr lang="es-HN" sz="2800" b="1" dirty="0" smtClean="0"/>
              <a:t>Usar las armas espirituales</a:t>
            </a:r>
          </a:p>
          <a:p>
            <a:r>
              <a:rPr lang="es-HN" sz="2800" b="1" dirty="0" smtClean="0"/>
              <a:t>Mantener viva la fe (escudo)</a:t>
            </a:r>
          </a:p>
          <a:p>
            <a:r>
              <a:rPr lang="es-HN" sz="2800" b="1" dirty="0" smtClean="0"/>
              <a:t>No darle lugar al enemigo</a:t>
            </a:r>
            <a:endParaRPr lang="es-HN" sz="2800" b="1" dirty="0"/>
          </a:p>
        </p:txBody>
      </p:sp>
    </p:spTree>
    <p:extLst>
      <p:ext uri="{BB962C8B-B14F-4D97-AF65-F5344CB8AC3E}">
        <p14:creationId xmlns:p14="http://schemas.microsoft.com/office/powerpoint/2010/main" val="3469976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9036" y="973668"/>
            <a:ext cx="9785031" cy="706964"/>
          </a:xfrm>
        </p:spPr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Mateo 22:36-38 Amar a Dios con la Mente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2800" b="1" baseline="30000" dirty="0"/>
              <a:t>36 </a:t>
            </a:r>
            <a:r>
              <a:rPr lang="es-HN" sz="2800" b="1" dirty="0"/>
              <a:t>Maestro, ¿cuál es el gran mandamiento en la ley?</a:t>
            </a:r>
          </a:p>
          <a:p>
            <a:r>
              <a:rPr lang="es-HN" sz="2800" b="1" baseline="30000" dirty="0"/>
              <a:t>37 </a:t>
            </a:r>
            <a:r>
              <a:rPr lang="es-HN" sz="2800" b="1" dirty="0"/>
              <a:t>Jesús le dijo: Amarás al Señor tu Dios con todo tu corazón, y con toda tu alma, y </a:t>
            </a:r>
            <a:r>
              <a:rPr lang="es-HN" sz="2800" b="1" dirty="0">
                <a:solidFill>
                  <a:srgbClr val="C00000"/>
                </a:solidFill>
              </a:rPr>
              <a:t>con toda tu mente.</a:t>
            </a:r>
          </a:p>
          <a:p>
            <a:r>
              <a:rPr lang="es-HN" sz="2800" b="1" baseline="30000" dirty="0"/>
              <a:t>38 </a:t>
            </a:r>
            <a:r>
              <a:rPr lang="es-HN" sz="2800" b="1" dirty="0"/>
              <a:t>Este es el primero y grande mandamiento.</a:t>
            </a:r>
          </a:p>
          <a:p>
            <a:endParaRPr lang="es-HN" sz="2800" b="1" dirty="0"/>
          </a:p>
        </p:txBody>
      </p:sp>
    </p:spTree>
    <p:extLst>
      <p:ext uri="{BB962C8B-B14F-4D97-AF65-F5344CB8AC3E}">
        <p14:creationId xmlns:p14="http://schemas.microsoft.com/office/powerpoint/2010/main" val="2227554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Filipenses 4:6-8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8620" y="2179529"/>
            <a:ext cx="10078580" cy="4546948"/>
          </a:xfrm>
        </p:spPr>
        <p:txBody>
          <a:bodyPr>
            <a:noAutofit/>
          </a:bodyPr>
          <a:lstStyle/>
          <a:p>
            <a:r>
              <a:rPr lang="es-HN" sz="2800" b="1" baseline="30000" dirty="0"/>
              <a:t>6 </a:t>
            </a:r>
            <a:r>
              <a:rPr lang="es-HN" sz="2800" b="1" dirty="0"/>
              <a:t>Por nada estéis afanosos, sino sean conocidas vuestras peticiones delante de Dios en toda oración y ruego, con acción de gracias.</a:t>
            </a:r>
          </a:p>
          <a:p>
            <a:r>
              <a:rPr lang="es-HN" sz="2800" b="1" baseline="30000" dirty="0"/>
              <a:t>7 </a:t>
            </a:r>
            <a:r>
              <a:rPr lang="es-HN" sz="2800" b="1" dirty="0"/>
              <a:t>Y la paz de Dios, que sobrepasa todo entendimiento, </a:t>
            </a:r>
            <a:r>
              <a:rPr lang="es-HN" sz="2800" b="1" dirty="0">
                <a:solidFill>
                  <a:srgbClr val="C00000"/>
                </a:solidFill>
              </a:rPr>
              <a:t>guardará vuestros corazones y vuestros pensamientos en Cristo Jesús</a:t>
            </a:r>
            <a:r>
              <a:rPr lang="es-HN" sz="2800" b="1" dirty="0" smtClean="0">
                <a:solidFill>
                  <a:srgbClr val="C00000"/>
                </a:solidFill>
              </a:rPr>
              <a:t>.</a:t>
            </a:r>
            <a:endParaRPr lang="es-HN" sz="2800" b="1" dirty="0">
              <a:solidFill>
                <a:srgbClr val="C00000"/>
              </a:solidFill>
            </a:endParaRPr>
          </a:p>
          <a:p>
            <a:r>
              <a:rPr lang="es-HN" sz="2800" b="1" baseline="30000" dirty="0"/>
              <a:t>8 </a:t>
            </a:r>
            <a:r>
              <a:rPr lang="es-HN" sz="2800" b="1" dirty="0"/>
              <a:t>Por lo demás, hermanos, todo lo que es verdadero, todo lo honesto, todo lo justo, todo lo puro, todo lo amable, todo lo que es de buen nombre; si hay virtud alguna, si algo digno de alabanza, </a:t>
            </a:r>
            <a:r>
              <a:rPr lang="es-HN" sz="2800" b="1" dirty="0">
                <a:solidFill>
                  <a:srgbClr val="C00000"/>
                </a:solidFill>
              </a:rPr>
              <a:t>en esto pensad.</a:t>
            </a:r>
          </a:p>
          <a:p>
            <a:endParaRPr lang="es-HN" sz="2800" b="1" dirty="0"/>
          </a:p>
        </p:txBody>
      </p:sp>
    </p:spTree>
    <p:extLst>
      <p:ext uri="{BB962C8B-B14F-4D97-AF65-F5344CB8AC3E}">
        <p14:creationId xmlns:p14="http://schemas.microsoft.com/office/powerpoint/2010/main" val="2583127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4296" y="973668"/>
            <a:ext cx="10772384" cy="706964"/>
          </a:xfrm>
        </p:spPr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Corintios 10:3-6 </a:t>
            </a: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Usar las Armas Espirituales)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6094" y="2317315"/>
            <a:ext cx="10082639" cy="4434214"/>
          </a:xfrm>
        </p:spPr>
        <p:txBody>
          <a:bodyPr>
            <a:normAutofit lnSpcReduction="10000"/>
          </a:bodyPr>
          <a:lstStyle/>
          <a:p>
            <a:r>
              <a:rPr lang="es-HN" sz="2800" b="1" baseline="30000" dirty="0"/>
              <a:t>3 </a:t>
            </a:r>
            <a:r>
              <a:rPr lang="es-HN" sz="2800" b="1" dirty="0"/>
              <a:t>Pues aunque andamos en la carne, no militamos según la carne;</a:t>
            </a:r>
          </a:p>
          <a:p>
            <a:r>
              <a:rPr lang="es-HN" sz="2800" b="1" baseline="30000" dirty="0"/>
              <a:t>4 </a:t>
            </a:r>
            <a:r>
              <a:rPr lang="es-HN" sz="2800" b="1" dirty="0"/>
              <a:t>porque las armas de nuestra milicia no son carnales, sino poderosas en Dios para la destrucción de fortalezas,</a:t>
            </a:r>
          </a:p>
          <a:p>
            <a:r>
              <a:rPr lang="es-HN" sz="2800" b="1" baseline="30000" dirty="0"/>
              <a:t>5 </a:t>
            </a:r>
            <a:r>
              <a:rPr lang="es-HN" sz="2800" b="1" dirty="0"/>
              <a:t>derribando argumentos y toda altivez que se levanta contra el conocimiento de Dios, y </a:t>
            </a:r>
            <a:r>
              <a:rPr lang="es-HN" sz="2800" b="1" dirty="0">
                <a:solidFill>
                  <a:srgbClr val="C00000"/>
                </a:solidFill>
              </a:rPr>
              <a:t>llevando cautivo todo pensamiento a la obediencia a Cristo,</a:t>
            </a:r>
          </a:p>
          <a:p>
            <a:r>
              <a:rPr lang="es-HN" sz="2800" b="1" baseline="30000" dirty="0">
                <a:solidFill>
                  <a:srgbClr val="C00000"/>
                </a:solidFill>
              </a:rPr>
              <a:t>6 </a:t>
            </a:r>
            <a:r>
              <a:rPr lang="es-HN" sz="2800" b="1" dirty="0">
                <a:solidFill>
                  <a:srgbClr val="C00000"/>
                </a:solidFill>
              </a:rPr>
              <a:t>y estando prontos para castigar toda desobediencia, cuando vuestra obediencia sea perfecta.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975605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8516" y="973668"/>
            <a:ext cx="10935221" cy="706964"/>
          </a:xfrm>
        </p:spPr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Efesios 6:11: 16 </a:t>
            </a: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Dardos de Fuego del Maligno)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8516" y="2354893"/>
            <a:ext cx="10137151" cy="4271375"/>
          </a:xfrm>
        </p:spPr>
        <p:txBody>
          <a:bodyPr>
            <a:normAutofit/>
          </a:bodyPr>
          <a:lstStyle/>
          <a:p>
            <a:r>
              <a:rPr lang="es-HN" sz="2800" b="1" baseline="30000" dirty="0"/>
              <a:t>11 </a:t>
            </a:r>
            <a:r>
              <a:rPr lang="es-HN" sz="2800" b="1" dirty="0"/>
              <a:t>Vestíos de toda la armadura de Dios, para que podáis estar firmes contra las asechanzas del diablo</a:t>
            </a:r>
            <a:r>
              <a:rPr lang="es-HN" sz="2800" b="1" dirty="0" smtClean="0"/>
              <a:t>.</a:t>
            </a:r>
          </a:p>
          <a:p>
            <a:endParaRPr lang="es-HN" sz="2800" b="1" dirty="0" smtClean="0"/>
          </a:p>
          <a:p>
            <a:r>
              <a:rPr lang="es-HN" sz="2800" b="1" baseline="30000" dirty="0"/>
              <a:t>16 </a:t>
            </a:r>
            <a:r>
              <a:rPr lang="es-HN" sz="2800" b="1" dirty="0"/>
              <a:t>Sobre todo, tomad el escudo de la fe, con que podáis apagar todos los dardos de fuego del maligno</a:t>
            </a:r>
            <a:r>
              <a:rPr lang="es-HN" sz="2800" b="1" dirty="0" smtClean="0"/>
              <a:t>.</a:t>
            </a:r>
          </a:p>
          <a:p>
            <a:endParaRPr lang="es-HN" sz="2800" b="1" dirty="0" smtClean="0"/>
          </a:p>
          <a:p>
            <a:endParaRPr lang="es-HN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HN" dirty="0">
              <a:solidFill>
                <a:srgbClr val="FF0000"/>
              </a:solidFill>
            </a:endParaRP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5598258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Efesios </a:t>
            </a: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4:26-27</a:t>
            </a:r>
            <a:endParaRPr lang="es-H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3200" b="1" baseline="30000" dirty="0"/>
              <a:t>26 </a:t>
            </a:r>
            <a:r>
              <a:rPr lang="es-HN" sz="3200" b="1" dirty="0"/>
              <a:t>Airaos, pero no pequéis; no se ponga el sol sobre vuestro enojo,</a:t>
            </a:r>
          </a:p>
          <a:p>
            <a:r>
              <a:rPr lang="es-HN" sz="3200" b="1" baseline="30000" dirty="0"/>
              <a:t>27 </a:t>
            </a:r>
            <a:r>
              <a:rPr lang="es-HN" sz="3200" b="1" dirty="0"/>
              <a:t>ni deis lugar al diablo.</a:t>
            </a:r>
          </a:p>
          <a:p>
            <a:endParaRPr lang="es-HN" sz="2400" b="1" dirty="0"/>
          </a:p>
        </p:txBody>
      </p:sp>
    </p:spTree>
    <p:extLst>
      <p:ext uri="{BB962C8B-B14F-4D97-AF65-F5344CB8AC3E}">
        <p14:creationId xmlns:p14="http://schemas.microsoft.com/office/powerpoint/2010/main" val="3249795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Proverbios 23:7 (a)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9693" y="2342367"/>
            <a:ext cx="9536707" cy="3614803"/>
          </a:xfrm>
        </p:spPr>
        <p:txBody>
          <a:bodyPr>
            <a:normAutofit/>
          </a:bodyPr>
          <a:lstStyle/>
          <a:p>
            <a:r>
              <a:rPr lang="es-HN" sz="3200" b="1" dirty="0"/>
              <a:t>Porque cual es su pensamiento en su corazón, tal es él</a:t>
            </a:r>
            <a:r>
              <a:rPr lang="es-HN" sz="3200" b="1" dirty="0" smtClean="0"/>
              <a:t>.</a:t>
            </a:r>
          </a:p>
          <a:p>
            <a:endParaRPr lang="es-HN" sz="3200" b="1" dirty="0"/>
          </a:p>
          <a:p>
            <a:r>
              <a:rPr lang="es-HN" sz="3200" b="1" dirty="0" smtClean="0"/>
              <a:t>Pensar con la mente y pensar con el corazón</a:t>
            </a:r>
          </a:p>
          <a:p>
            <a:r>
              <a:rPr lang="es-HN" sz="3200" b="1" dirty="0" smtClean="0"/>
              <a:t>Al nacer de nuevo, Dios cambia el corazón</a:t>
            </a:r>
            <a:endParaRPr lang="es-HN" sz="3200" b="1" dirty="0"/>
          </a:p>
        </p:txBody>
      </p:sp>
    </p:spTree>
    <p:extLst>
      <p:ext uri="{BB962C8B-B14F-4D97-AF65-F5344CB8AC3E}">
        <p14:creationId xmlns:p14="http://schemas.microsoft.com/office/powerpoint/2010/main" val="2528283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Pensamientos (La Mente y el Corazón)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412" y="2367419"/>
            <a:ext cx="10144922" cy="3652381"/>
          </a:xfrm>
        </p:spPr>
        <p:txBody>
          <a:bodyPr>
            <a:normAutofit/>
          </a:bodyPr>
          <a:lstStyle/>
          <a:p>
            <a:r>
              <a:rPr lang="es-HN" sz="3200" b="1" dirty="0" smtClean="0"/>
              <a:t>Yo soy el resultado de mis pensamientos</a:t>
            </a:r>
          </a:p>
          <a:p>
            <a:r>
              <a:rPr lang="es-HN" sz="3200" b="1" dirty="0"/>
              <a:t>S</a:t>
            </a:r>
            <a:r>
              <a:rPr lang="es-HN" sz="3200" b="1" dirty="0" smtClean="0"/>
              <a:t>i mis pensamientos no </a:t>
            </a:r>
            <a:r>
              <a:rPr lang="es-HN" sz="3200" b="1" dirty="0"/>
              <a:t>cambian, </a:t>
            </a:r>
            <a:r>
              <a:rPr lang="es-HN" sz="3200" b="1" dirty="0" smtClean="0"/>
              <a:t>mi </a:t>
            </a:r>
            <a:r>
              <a:rPr lang="es-HN" sz="3200" b="1" dirty="0"/>
              <a:t>vida no cambia</a:t>
            </a:r>
            <a:endParaRPr lang="es-HN" sz="3200" b="1" dirty="0" smtClean="0"/>
          </a:p>
          <a:p>
            <a:r>
              <a:rPr lang="es-HN" sz="3200" b="1" dirty="0" smtClean="0"/>
              <a:t>Si nos conformamos, no vamos a cambiar</a:t>
            </a:r>
          </a:p>
          <a:p>
            <a:r>
              <a:rPr lang="es-HN" sz="3200" b="1" dirty="0"/>
              <a:t>Hay pensamientos deformados</a:t>
            </a:r>
          </a:p>
          <a:p>
            <a:r>
              <a:rPr lang="es-HN" sz="3200" b="1" dirty="0"/>
              <a:t>Estos producen vidas torcidas o deformadas</a:t>
            </a:r>
          </a:p>
        </p:txBody>
      </p:sp>
    </p:spTree>
    <p:extLst>
      <p:ext uri="{BB962C8B-B14F-4D97-AF65-F5344CB8AC3E}">
        <p14:creationId xmlns:p14="http://schemas.microsoft.com/office/powerpoint/2010/main" val="4200639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Cerebro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5781" y="2192055"/>
            <a:ext cx="10241419" cy="4559474"/>
          </a:xfrm>
        </p:spPr>
        <p:txBody>
          <a:bodyPr>
            <a:noAutofit/>
          </a:bodyPr>
          <a:lstStyle/>
          <a:p>
            <a:r>
              <a:rPr lang="es-HN" sz="2500" b="1" dirty="0" smtClean="0"/>
              <a:t>Tiene dos hemisferios conectados por el Corpus </a:t>
            </a:r>
            <a:r>
              <a:rPr lang="es-HN" sz="2500" b="1" dirty="0" err="1" smtClean="0"/>
              <a:t>Callosum</a:t>
            </a:r>
            <a:endParaRPr lang="es-HN" sz="2500" b="1" dirty="0" smtClean="0"/>
          </a:p>
          <a:p>
            <a:r>
              <a:rPr lang="es-HN" sz="2500" b="1" dirty="0" smtClean="0"/>
              <a:t>El </a:t>
            </a:r>
            <a:r>
              <a:rPr lang="es-HN" sz="2500" b="1" dirty="0" smtClean="0">
                <a:solidFill>
                  <a:srgbClr val="C00000"/>
                </a:solidFill>
              </a:rPr>
              <a:t>lado izquierdo del cerebro </a:t>
            </a:r>
            <a:r>
              <a:rPr lang="es-HN" sz="2500" b="1" dirty="0" smtClean="0"/>
              <a:t>que controla el lado derecho del cuerpo, está relacionado con el Pensamiento </a:t>
            </a:r>
            <a:r>
              <a:rPr lang="es-HN" sz="2500" b="1" dirty="0"/>
              <a:t>R</a:t>
            </a:r>
            <a:r>
              <a:rPr lang="es-HN" sz="2500" b="1" dirty="0" smtClean="0"/>
              <a:t>acional, la Lógica y el Ego. (LA MENTE)</a:t>
            </a:r>
          </a:p>
          <a:p>
            <a:r>
              <a:rPr lang="es-HN" sz="2500" b="1" dirty="0" smtClean="0"/>
              <a:t>El </a:t>
            </a:r>
            <a:r>
              <a:rPr lang="es-HN" sz="2500" b="1" dirty="0" smtClean="0">
                <a:solidFill>
                  <a:srgbClr val="C00000"/>
                </a:solidFill>
              </a:rPr>
              <a:t>lado derecho el cerebro </a:t>
            </a:r>
            <a:r>
              <a:rPr lang="es-HN" sz="2500" b="1" dirty="0" smtClean="0"/>
              <a:t>está relacionado con Pensamiento </a:t>
            </a:r>
            <a:r>
              <a:rPr lang="es-HN" sz="2500" b="1" dirty="0"/>
              <a:t>A</a:t>
            </a:r>
            <a:r>
              <a:rPr lang="es-HN" sz="2500" b="1" dirty="0" smtClean="0"/>
              <a:t>bstracto, Intuición, Percepción, Creatividad, discernimiento espiritual, Emociones y Sentimientos. (EL CORAZÓN)</a:t>
            </a:r>
          </a:p>
          <a:p>
            <a:r>
              <a:rPr lang="es-HN" sz="2500" b="1" dirty="0" smtClean="0">
                <a:solidFill>
                  <a:srgbClr val="C00000"/>
                </a:solidFill>
              </a:rPr>
              <a:t>En el último Siglo el pensamiento occidental se ha enfocado en fortalecer el uso del lado izquierdo del cerebro.</a:t>
            </a:r>
            <a:endParaRPr lang="es-HN" sz="25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75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Marcos 4:14-15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51146" y="2392471"/>
            <a:ext cx="10074521" cy="3870543"/>
          </a:xfrm>
        </p:spPr>
        <p:txBody>
          <a:bodyPr>
            <a:normAutofit lnSpcReduction="10000"/>
          </a:bodyPr>
          <a:lstStyle/>
          <a:p>
            <a:r>
              <a:rPr lang="es-HN" sz="2800" b="1" baseline="30000" dirty="0"/>
              <a:t>14 </a:t>
            </a:r>
            <a:r>
              <a:rPr lang="es-HN" sz="2800" b="1" dirty="0"/>
              <a:t>El sembrador es el que siembra la palabra.</a:t>
            </a:r>
          </a:p>
          <a:p>
            <a:r>
              <a:rPr lang="es-HN" sz="2800" b="1" baseline="30000" dirty="0"/>
              <a:t>15 </a:t>
            </a:r>
            <a:r>
              <a:rPr lang="es-HN" sz="2800" b="1" dirty="0"/>
              <a:t>Y éstos son los de junto al camino: en quienes se siembra la palabra, pero después que la oyen, en seguida viene Satanás, y quita la palabra que se sembró en sus corazones</a:t>
            </a:r>
            <a:r>
              <a:rPr lang="es-HN" sz="2800" b="1" dirty="0" smtClean="0"/>
              <a:t>.</a:t>
            </a:r>
          </a:p>
          <a:p>
            <a:endParaRPr lang="es-HN" sz="2800" b="1" dirty="0"/>
          </a:p>
          <a:p>
            <a:r>
              <a:rPr lang="es-HN" sz="2800" b="1" dirty="0">
                <a:solidFill>
                  <a:srgbClr val="C00000"/>
                </a:solidFill>
              </a:rPr>
              <a:t>La Palabra sembrada en el corazón es la que activa la fe para creer con el corazón y entender con la mente</a:t>
            </a:r>
          </a:p>
          <a:p>
            <a:endParaRPr lang="es-HN" sz="2800" b="1" dirty="0"/>
          </a:p>
          <a:p>
            <a:endParaRPr lang="es-HN" sz="2800" b="1" dirty="0"/>
          </a:p>
        </p:txBody>
      </p:sp>
    </p:spTree>
    <p:extLst>
      <p:ext uri="{BB962C8B-B14F-4D97-AF65-F5344CB8AC3E}">
        <p14:creationId xmlns:p14="http://schemas.microsoft.com/office/powerpoint/2010/main" val="2745667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Lucas 8:11-12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51562" y="2417523"/>
            <a:ext cx="9899505" cy="3757809"/>
          </a:xfrm>
        </p:spPr>
        <p:txBody>
          <a:bodyPr>
            <a:normAutofit lnSpcReduction="10000"/>
          </a:bodyPr>
          <a:lstStyle/>
          <a:p>
            <a:r>
              <a:rPr lang="es-HN" sz="2800" b="1" baseline="30000" dirty="0"/>
              <a:t>11 </a:t>
            </a:r>
            <a:r>
              <a:rPr lang="es-HN" sz="2800" b="1" dirty="0"/>
              <a:t>Esta es, pues, la parábola: La semilla es la palabra de Dios.</a:t>
            </a:r>
          </a:p>
          <a:p>
            <a:r>
              <a:rPr lang="es-HN" sz="2800" b="1" baseline="30000" dirty="0"/>
              <a:t>12 </a:t>
            </a:r>
            <a:r>
              <a:rPr lang="es-HN" sz="2800" b="1" dirty="0"/>
              <a:t>Y los de junto al camino son los que oyen, y luego viene el diablo y quita de su corazón la palabra, para que no crean y se salven</a:t>
            </a:r>
            <a:r>
              <a:rPr lang="es-HN" sz="2800" b="1" dirty="0" smtClean="0"/>
              <a:t>.</a:t>
            </a:r>
          </a:p>
          <a:p>
            <a:endParaRPr lang="es-HN" sz="2800" b="1" dirty="0"/>
          </a:p>
          <a:p>
            <a:r>
              <a:rPr lang="es-HN" sz="2800" b="1" dirty="0" smtClean="0">
                <a:solidFill>
                  <a:srgbClr val="C00000"/>
                </a:solidFill>
              </a:rPr>
              <a:t>Se necesita creer con el corazón pero confesar con la boca lo que entendemos con la mente</a:t>
            </a:r>
          </a:p>
          <a:p>
            <a:endParaRPr lang="es-HN" sz="2800" b="1" dirty="0"/>
          </a:p>
          <a:p>
            <a:endParaRPr lang="es-HN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391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Mateo 13:18-19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63879" y="2267211"/>
            <a:ext cx="9953321" cy="3752589"/>
          </a:xfrm>
        </p:spPr>
        <p:txBody>
          <a:bodyPr>
            <a:normAutofit fontScale="92500" lnSpcReduction="20000"/>
          </a:bodyPr>
          <a:lstStyle/>
          <a:p>
            <a:r>
              <a:rPr lang="es-HN" sz="2800" b="1" baseline="30000" dirty="0"/>
              <a:t>18 </a:t>
            </a:r>
            <a:r>
              <a:rPr lang="es-HN" sz="2800" b="1" dirty="0"/>
              <a:t>Oíd, pues, vosotros la parábola del sembrador:</a:t>
            </a:r>
          </a:p>
          <a:p>
            <a:r>
              <a:rPr lang="es-HN" sz="2800" b="1" baseline="30000" dirty="0"/>
              <a:t>19 </a:t>
            </a:r>
            <a:r>
              <a:rPr lang="es-HN" sz="2800" b="1" dirty="0"/>
              <a:t>Cuando alguno oye la palabra del reino y no la entiende, viene el malo, y arrebata lo que fue sembrado en su corazón. Este es el que fue sembrado junto al camino</a:t>
            </a:r>
            <a:r>
              <a:rPr lang="es-HN" sz="2800" b="1" dirty="0" smtClean="0"/>
              <a:t>.</a:t>
            </a:r>
          </a:p>
          <a:p>
            <a:endParaRPr lang="es-HN" sz="2800" b="1" dirty="0"/>
          </a:p>
          <a:p>
            <a:r>
              <a:rPr lang="es-HN" sz="2800" b="1" dirty="0" smtClean="0">
                <a:solidFill>
                  <a:srgbClr val="C00000"/>
                </a:solidFill>
              </a:rPr>
              <a:t>Es necesario el equilibrio entre la mente y el corazón</a:t>
            </a:r>
          </a:p>
          <a:p>
            <a:r>
              <a:rPr lang="es-HN" sz="2800" b="1" dirty="0" smtClean="0">
                <a:solidFill>
                  <a:srgbClr val="C00000"/>
                </a:solidFill>
              </a:rPr>
              <a:t>Con la mente tomamos decisiones voluntarias para cambiar</a:t>
            </a:r>
            <a:endParaRPr lang="es-HN" sz="2800" b="1" dirty="0">
              <a:solidFill>
                <a:srgbClr val="C00000"/>
              </a:solidFill>
            </a:endParaRPr>
          </a:p>
          <a:p>
            <a:endParaRPr lang="es-H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3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9348" y="973668"/>
            <a:ext cx="9507255" cy="706964"/>
          </a:xfrm>
        </p:spPr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Corintios 4:3-4 (Función del enemigo)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1666" y="2603500"/>
            <a:ext cx="9773202" cy="3416300"/>
          </a:xfrm>
        </p:spPr>
        <p:txBody>
          <a:bodyPr>
            <a:normAutofit lnSpcReduction="10000"/>
          </a:bodyPr>
          <a:lstStyle/>
          <a:p>
            <a:r>
              <a:rPr lang="es-HN" sz="3200" b="1" baseline="30000" dirty="0"/>
              <a:t>3 </a:t>
            </a:r>
            <a:r>
              <a:rPr lang="es-HN" sz="3200" b="1" dirty="0"/>
              <a:t>Pero si nuestro evangelio está aún encubierto, entre los que se pierden está encubierto;</a:t>
            </a:r>
            <a:endParaRPr lang="es-HN" sz="3200" b="1" dirty="0" smtClean="0"/>
          </a:p>
          <a:p>
            <a:r>
              <a:rPr lang="es-HN" sz="3200" b="1" dirty="0" smtClean="0"/>
              <a:t>en </a:t>
            </a:r>
            <a:r>
              <a:rPr lang="es-HN" sz="3200" b="1" dirty="0"/>
              <a:t>los cuales el dios de este siglo </a:t>
            </a:r>
            <a:r>
              <a:rPr lang="es-HN" sz="3200" b="1" dirty="0">
                <a:solidFill>
                  <a:srgbClr val="C00000"/>
                </a:solidFill>
              </a:rPr>
              <a:t>cegó el entendimiento de los incrédulos</a:t>
            </a:r>
            <a:r>
              <a:rPr lang="es-HN" sz="3200" b="1" dirty="0"/>
              <a:t>, para que no les resplandezca la luz del evangelio de la gloria de Cristo, el cual es la imagen de Dios.</a:t>
            </a:r>
          </a:p>
        </p:txBody>
      </p:sp>
    </p:spTree>
    <p:extLst>
      <p:ext uri="{BB962C8B-B14F-4D97-AF65-F5344CB8AC3E}">
        <p14:creationId xmlns:p14="http://schemas.microsoft.com/office/powerpoint/2010/main" val="6800812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185</TotalTime>
  <Words>509</Words>
  <Application>Microsoft Office PowerPoint</Application>
  <PresentationFormat>Widescreen</PresentationFormat>
  <Paragraphs>116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Century Gothic</vt:lpstr>
      <vt:lpstr>Wingdings 3</vt:lpstr>
      <vt:lpstr>Sala de reuniones Ion</vt:lpstr>
      <vt:lpstr>Batallas en la Mente</vt:lpstr>
      <vt:lpstr>El Ser Humano</vt:lpstr>
      <vt:lpstr>Proverbios 23:7 (a)</vt:lpstr>
      <vt:lpstr>Pensamientos (La Mente y el Corazón)</vt:lpstr>
      <vt:lpstr>El Cerebro</vt:lpstr>
      <vt:lpstr>Marcos 4:14-15</vt:lpstr>
      <vt:lpstr>Lucas 8:11-12</vt:lpstr>
      <vt:lpstr>Mateo 13:18-19</vt:lpstr>
      <vt:lpstr>2 Corintios 4:3-4 (Función del enemigo)</vt:lpstr>
      <vt:lpstr>La Mente (Lado Izquierdo del cerebro)</vt:lpstr>
      <vt:lpstr>Arrepentirse</vt:lpstr>
      <vt:lpstr>Hechos 8:22 (Pedro a Simón el Mago)</vt:lpstr>
      <vt:lpstr>Renovarse (Efesios 4:22-24)</vt:lpstr>
      <vt:lpstr>Transformarse (Romanos 12:2)</vt:lpstr>
      <vt:lpstr>La Mente de Cristo (1 Corintios 2:16)</vt:lpstr>
      <vt:lpstr>Dardos de Fuego del Maligno</vt:lpstr>
      <vt:lpstr>Dardos de Fuego del Maligno</vt:lpstr>
      <vt:lpstr>Dardos de Fuego del Maligno</vt:lpstr>
      <vt:lpstr>Dardos de Fuego del Maligno</vt:lpstr>
      <vt:lpstr>Dardos de Fuego del Maligno</vt:lpstr>
      <vt:lpstr>LIBRAR LA BATALLA DE LA MENTE</vt:lpstr>
      <vt:lpstr>Mateo 22:36-38 Amar a Dios con la Mente</vt:lpstr>
      <vt:lpstr>Filipenses 4:6-8</vt:lpstr>
      <vt:lpstr>2 Corintios 10:3-6  (Usar las Armas Espirituales)</vt:lpstr>
      <vt:lpstr>Efesios 6:11: 16  (Dardos de Fuego del Maligno)</vt:lpstr>
      <vt:lpstr>Efesios 4:26-27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Batallas en la Mente</dc:title>
  <dc:creator>Emma de Sosa</dc:creator>
  <cp:lastModifiedBy>Roger</cp:lastModifiedBy>
  <cp:revision>21</cp:revision>
  <dcterms:created xsi:type="dcterms:W3CDTF">2017-07-16T02:21:14Z</dcterms:created>
  <dcterms:modified xsi:type="dcterms:W3CDTF">2017-07-16T14:53:08Z</dcterms:modified>
</cp:coreProperties>
</file>